
<file path=[Content_Types].xml><?xml version="1.0" encoding="utf-8"?>
<Types xmlns="http://schemas.openxmlformats.org/package/2006/content-types">
  <Override PartName="/_rels/.rels" ContentType="application/vnd.openxmlformats-package.relationships+xml"/>
  <Override PartName="/ppt/notesSlides/_rels/notesSlide10.xml.rels" ContentType="application/vnd.openxmlformats-package.relationships+xml"/>
  <Override PartName="/ppt/notesSlides/_rels/notesSlide9.xml.rels" ContentType="application/vnd.openxmlformats-package.relationships+xml"/>
  <Override PartName="/ppt/notesSlides/_rels/notesSlide1.xml.rels" ContentType="application/vnd.openxmlformats-package.relationships+xml"/>
  <Override PartName="/ppt/notesSlides/_rels/notesSlide2.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12.png" ContentType="image/png"/>
  <Override PartName="/ppt/media/image11.png" ContentType="image/png"/>
  <Override PartName="/ppt/media/image4.png" ContentType="image/png"/>
  <Override PartName="/ppt/media/image3.png" ContentType="image/png"/>
  <Override PartName="/ppt/media/image2.png" ContentType="image/png"/>
  <Override PartName="/ppt/media/image1.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9.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 name="PlaceHolder 1"/>
          <p:cNvSpPr>
            <a:spLocks noGrp="1"/>
          </p:cNvSpPr>
          <p:nvPr>
            <p:ph type="body"/>
          </p:nvPr>
        </p:nvSpPr>
        <p:spPr>
          <a:xfrm>
            <a:off x="756000" y="5078520"/>
            <a:ext cx="6047640" cy="4811040"/>
          </a:xfrm>
          <a:prstGeom prst="rect">
            <a:avLst/>
          </a:prstGeom>
        </p:spPr>
        <p:txBody>
          <a:bodyPr lIns="0" rIns="0" tIns="0" bIns="0"/>
          <a:p>
            <a:r>
              <a:rPr b="0" lang="ru-RU" sz="2000" spc="-1" strike="noStrike">
                <a:solidFill>
                  <a:srgbClr val="000000"/>
                </a:solidFill>
                <a:uFill>
                  <a:solidFill>
                    <a:srgbClr val="ffffff"/>
                  </a:solidFill>
                </a:uFill>
                <a:latin typeface="Arial"/>
              </a:rPr>
              <a:t>Для правки формата примечаний щёлкните мышью</a:t>
            </a:r>
            <a:endParaRPr b="0" lang="ru-RU" sz="2000" spc="-1" strike="noStrike">
              <a:solidFill>
                <a:srgbClr val="000000"/>
              </a:solidFill>
              <a:uFill>
                <a:solidFill>
                  <a:srgbClr val="ffffff"/>
                </a:solidFill>
              </a:uFill>
              <a:latin typeface="Arial"/>
            </a:endParaRPr>
          </a:p>
        </p:txBody>
      </p:sp>
      <p:sp>
        <p:nvSpPr>
          <p:cNvPr id="73" name="PlaceHolder 2"/>
          <p:cNvSpPr>
            <a:spLocks noGrp="1"/>
          </p:cNvSpPr>
          <p:nvPr>
            <p:ph type="hdr"/>
          </p:nvPr>
        </p:nvSpPr>
        <p:spPr>
          <a:xfrm>
            <a:off x="0" y="0"/>
            <a:ext cx="3280680" cy="534240"/>
          </a:xfrm>
          <a:prstGeom prst="rect">
            <a:avLst/>
          </a:prstGeom>
        </p:spPr>
        <p:txBody>
          <a:bodyPr lIns="0" rIns="0" tIns="0" bIns="0"/>
          <a:p>
            <a:r>
              <a:rPr b="0" lang="ru-RU" sz="1400" spc="-1" strike="noStrike">
                <a:solidFill>
                  <a:srgbClr val="000000"/>
                </a:solidFill>
                <a:uFill>
                  <a:solidFill>
                    <a:srgbClr val="ffffff"/>
                  </a:solidFill>
                </a:uFill>
                <a:latin typeface="Times New Roman"/>
              </a:rPr>
              <a:t>&lt;заголовок&gt;</a:t>
            </a:r>
            <a:endParaRPr b="0" lang="ru-RU" sz="1400" spc="-1" strike="noStrike">
              <a:solidFill>
                <a:srgbClr val="000000"/>
              </a:solidFill>
              <a:uFill>
                <a:solidFill>
                  <a:srgbClr val="ffffff"/>
                </a:solidFill>
              </a:uFill>
              <a:latin typeface="Times New Roman"/>
            </a:endParaRPr>
          </a:p>
        </p:txBody>
      </p:sp>
      <p:sp>
        <p:nvSpPr>
          <p:cNvPr id="74" name="PlaceHolder 3"/>
          <p:cNvSpPr>
            <a:spLocks noGrp="1"/>
          </p:cNvSpPr>
          <p:nvPr>
            <p:ph type="dt"/>
          </p:nvPr>
        </p:nvSpPr>
        <p:spPr>
          <a:xfrm>
            <a:off x="4278960" y="0"/>
            <a:ext cx="3280680" cy="534240"/>
          </a:xfrm>
          <a:prstGeom prst="rect">
            <a:avLst/>
          </a:prstGeom>
        </p:spPr>
        <p:txBody>
          <a:bodyPr lIns="0" rIns="0" tIns="0" bIns="0"/>
          <a:p>
            <a:pPr algn="r"/>
            <a:r>
              <a:rPr b="0" lang="ru-RU" sz="1400" spc="-1" strike="noStrike">
                <a:solidFill>
                  <a:srgbClr val="000000"/>
                </a:solidFill>
                <a:uFill>
                  <a:solidFill>
                    <a:srgbClr val="ffffff"/>
                  </a:solidFill>
                </a:uFill>
                <a:latin typeface="Times New Roman"/>
              </a:rPr>
              <a:t>&lt;дата/время&gt;</a:t>
            </a:r>
            <a:endParaRPr b="0" lang="ru-RU" sz="1400" spc="-1" strike="noStrike">
              <a:solidFill>
                <a:srgbClr val="000000"/>
              </a:solidFill>
              <a:uFill>
                <a:solidFill>
                  <a:srgbClr val="ffffff"/>
                </a:solidFill>
              </a:uFill>
              <a:latin typeface="Times New Roman"/>
            </a:endParaRPr>
          </a:p>
        </p:txBody>
      </p:sp>
      <p:sp>
        <p:nvSpPr>
          <p:cNvPr id="75" name="PlaceHolder 4"/>
          <p:cNvSpPr>
            <a:spLocks noGrp="1"/>
          </p:cNvSpPr>
          <p:nvPr>
            <p:ph type="ftr"/>
          </p:nvPr>
        </p:nvSpPr>
        <p:spPr>
          <a:xfrm>
            <a:off x="0" y="10157400"/>
            <a:ext cx="3280680" cy="534240"/>
          </a:xfrm>
          <a:prstGeom prst="rect">
            <a:avLst/>
          </a:prstGeom>
        </p:spPr>
        <p:txBody>
          <a:bodyPr lIns="0" rIns="0" tIns="0" bIns="0" anchor="b"/>
          <a:p>
            <a:r>
              <a:rPr b="0" lang="ru-RU" sz="1400" spc="-1" strike="noStrike">
                <a:solidFill>
                  <a:srgbClr val="000000"/>
                </a:solidFill>
                <a:uFill>
                  <a:solidFill>
                    <a:srgbClr val="ffffff"/>
                  </a:solidFill>
                </a:uFill>
                <a:latin typeface="Times New Roman"/>
              </a:rPr>
              <a:t>&lt;нижний колонтитул&gt;</a:t>
            </a:r>
            <a:endParaRPr b="0" lang="ru-RU" sz="1400" spc="-1" strike="noStrike">
              <a:solidFill>
                <a:srgbClr val="000000"/>
              </a:solidFill>
              <a:uFill>
                <a:solidFill>
                  <a:srgbClr val="ffffff"/>
                </a:solidFill>
              </a:uFill>
              <a:latin typeface="Times New Roman"/>
            </a:endParaRPr>
          </a:p>
        </p:txBody>
      </p:sp>
      <p:sp>
        <p:nvSpPr>
          <p:cNvPr id="76" name="PlaceHolder 5"/>
          <p:cNvSpPr>
            <a:spLocks noGrp="1"/>
          </p:cNvSpPr>
          <p:nvPr>
            <p:ph type="sldNum"/>
          </p:nvPr>
        </p:nvSpPr>
        <p:spPr>
          <a:xfrm>
            <a:off x="4278960" y="10157400"/>
            <a:ext cx="3280680" cy="534240"/>
          </a:xfrm>
          <a:prstGeom prst="rect">
            <a:avLst/>
          </a:prstGeom>
        </p:spPr>
        <p:txBody>
          <a:bodyPr lIns="0" rIns="0" tIns="0" bIns="0" anchor="b"/>
          <a:p>
            <a:pPr algn="r"/>
            <a:fld id="{4D065083-E764-46D8-A06B-CB593A240CDA}" type="slidenum">
              <a:rPr b="0" lang="ru-RU" sz="1400" spc="-1" strike="noStrike">
                <a:solidFill>
                  <a:srgbClr val="000000"/>
                </a:solidFill>
                <a:uFill>
                  <a:solidFill>
                    <a:srgbClr val="ffffff"/>
                  </a:solidFill>
                </a:uFill>
                <a:latin typeface="Times New Roman"/>
              </a:rPr>
              <a:t>&lt;номер&gt;</a:t>
            </a:fld>
            <a:endParaRPr b="0" lang="ru-RU"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09"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27"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11"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13"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15"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17"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19"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21"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23"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PlaceHolder 1"/>
          <p:cNvSpPr>
            <a:spLocks noGrp="1"/>
          </p:cNvSpPr>
          <p:nvPr>
            <p:ph type="body"/>
          </p:nvPr>
        </p:nvSpPr>
        <p:spPr>
          <a:xfrm>
            <a:off x="685800" y="4400640"/>
            <a:ext cx="5484960" cy="3598920"/>
          </a:xfrm>
          <a:prstGeom prst="rect">
            <a:avLst/>
          </a:prstGeom>
        </p:spPr>
        <p:txBody>
          <a:bodyPr lIns="0" rIns="0" tIns="0" bIns="0"/>
          <a:p>
            <a:endParaRPr b="0" lang="ru-RU" sz="2000" spc="-1" strike="noStrike">
              <a:solidFill>
                <a:srgbClr val="000000"/>
              </a:solidFill>
              <a:uFill>
                <a:solidFill>
                  <a:srgbClr val="ffffff"/>
                </a:solidFill>
              </a:uFill>
              <a:latin typeface="Arial"/>
            </a:endParaRPr>
          </a:p>
        </p:txBody>
      </p:sp>
      <p:sp>
        <p:nvSpPr>
          <p:cNvPr id="125" name="CustomShape 2"/>
          <p:cNvSpPr/>
          <p:nvPr/>
        </p:nvSpPr>
        <p:spPr>
          <a:xfrm>
            <a:off x="3884760" y="8685360"/>
            <a:ext cx="2970360" cy="457200"/>
          </a:xfrm>
          <a:prstGeom prst="rect">
            <a:avLst/>
          </a:prstGeom>
          <a:noFill/>
          <a:ln>
            <a:noFill/>
          </a:ln>
        </p:spPr>
        <p:style>
          <a:lnRef idx="0"/>
          <a:fillRef idx="0"/>
          <a:effectRef idx="0"/>
          <a:fontRef idx="minor"/>
        </p:style>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29" name="PlaceHolder 4"/>
          <p:cNvSpPr>
            <a:spLocks noGrp="1"/>
          </p:cNvSpPr>
          <p:nvPr>
            <p:ph type="body"/>
          </p:nvPr>
        </p:nvSpPr>
        <p:spPr>
          <a:xfrm>
            <a:off x="6231960" y="368208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30" name="PlaceHolder 5"/>
          <p:cNvSpPr>
            <a:spLocks noGrp="1"/>
          </p:cNvSpPr>
          <p:nvPr>
            <p:ph type="body"/>
          </p:nvPr>
        </p:nvSpPr>
        <p:spPr>
          <a:xfrm>
            <a:off x="609480" y="368208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32" name="PlaceHolder 2"/>
          <p:cNvSpPr>
            <a:spLocks noGrp="1"/>
          </p:cNvSpPr>
          <p:nvPr>
            <p:ph type="body"/>
          </p:nvPr>
        </p:nvSpPr>
        <p:spPr>
          <a:xfrm>
            <a:off x="609480" y="1604520"/>
            <a:ext cx="1097244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33" name="PlaceHolder 3"/>
          <p:cNvSpPr>
            <a:spLocks noGrp="1"/>
          </p:cNvSpPr>
          <p:nvPr>
            <p:ph type="body"/>
          </p:nvPr>
        </p:nvSpPr>
        <p:spPr>
          <a:xfrm>
            <a:off x="609480" y="1604520"/>
            <a:ext cx="1097244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pic>
        <p:nvPicPr>
          <p:cNvPr id="34" name="" descr=""/>
          <p:cNvPicPr/>
          <p:nvPr/>
        </p:nvPicPr>
        <p:blipFill>
          <a:blip r:embed="rId2"/>
          <a:stretch/>
        </p:blipFill>
        <p:spPr>
          <a:xfrm>
            <a:off x="3602880" y="1604520"/>
            <a:ext cx="4984920" cy="3977280"/>
          </a:xfrm>
          <a:prstGeom prst="rect">
            <a:avLst/>
          </a:prstGeom>
          <a:ln>
            <a:noFill/>
          </a:ln>
        </p:spPr>
      </p:pic>
      <p:pic>
        <p:nvPicPr>
          <p:cNvPr id="35" name="" descr=""/>
          <p:cNvPicPr/>
          <p:nvPr/>
        </p:nvPicPr>
        <p:blipFill>
          <a:blip r:embed="rId3"/>
          <a:stretch/>
        </p:blipFill>
        <p:spPr>
          <a:xfrm>
            <a:off x="360288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3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ru-RU"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41" name="PlaceHolder 2"/>
          <p:cNvSpPr>
            <a:spLocks noGrp="1"/>
          </p:cNvSpPr>
          <p:nvPr>
            <p:ph type="body"/>
          </p:nvPr>
        </p:nvSpPr>
        <p:spPr>
          <a:xfrm>
            <a:off x="609480" y="1604520"/>
            <a:ext cx="1097244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43" name="PlaceHolder 2"/>
          <p:cNvSpPr>
            <a:spLocks noGrp="1"/>
          </p:cNvSpPr>
          <p:nvPr>
            <p:ph type="body"/>
          </p:nvPr>
        </p:nvSpPr>
        <p:spPr>
          <a:xfrm>
            <a:off x="609480" y="1604520"/>
            <a:ext cx="535428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44" name="PlaceHolder 3"/>
          <p:cNvSpPr>
            <a:spLocks noGrp="1"/>
          </p:cNvSpPr>
          <p:nvPr>
            <p:ph type="body"/>
          </p:nvPr>
        </p:nvSpPr>
        <p:spPr>
          <a:xfrm>
            <a:off x="6231960" y="1604520"/>
            <a:ext cx="535428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ru-RU"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48" name="PlaceHolder 2"/>
          <p:cNvSpPr>
            <a:spLocks noGrp="1"/>
          </p:cNvSpPr>
          <p:nvPr>
            <p:ph type="body"/>
          </p:nvPr>
        </p:nvSpPr>
        <p:spPr>
          <a:xfrm>
            <a:off x="60948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49" name="PlaceHolder 3"/>
          <p:cNvSpPr>
            <a:spLocks noGrp="1"/>
          </p:cNvSpPr>
          <p:nvPr>
            <p:ph type="body"/>
          </p:nvPr>
        </p:nvSpPr>
        <p:spPr>
          <a:xfrm>
            <a:off x="609480" y="368208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50" name="PlaceHolder 4"/>
          <p:cNvSpPr>
            <a:spLocks noGrp="1"/>
          </p:cNvSpPr>
          <p:nvPr>
            <p:ph type="body"/>
          </p:nvPr>
        </p:nvSpPr>
        <p:spPr>
          <a:xfrm>
            <a:off x="6231960" y="1604520"/>
            <a:ext cx="535428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ru-RU"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52" name="PlaceHolder 2"/>
          <p:cNvSpPr>
            <a:spLocks noGrp="1"/>
          </p:cNvSpPr>
          <p:nvPr>
            <p:ph type="body"/>
          </p:nvPr>
        </p:nvSpPr>
        <p:spPr>
          <a:xfrm>
            <a:off x="609480" y="1604520"/>
            <a:ext cx="535428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53" name="PlaceHolder 3"/>
          <p:cNvSpPr>
            <a:spLocks noGrp="1"/>
          </p:cNvSpPr>
          <p:nvPr>
            <p:ph type="body"/>
          </p:nvPr>
        </p:nvSpPr>
        <p:spPr>
          <a:xfrm>
            <a:off x="623196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54" name="PlaceHolder 4"/>
          <p:cNvSpPr>
            <a:spLocks noGrp="1"/>
          </p:cNvSpPr>
          <p:nvPr>
            <p:ph type="body"/>
          </p:nvPr>
        </p:nvSpPr>
        <p:spPr>
          <a:xfrm>
            <a:off x="6231960" y="368208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56" name="PlaceHolder 2"/>
          <p:cNvSpPr>
            <a:spLocks noGrp="1"/>
          </p:cNvSpPr>
          <p:nvPr>
            <p:ph type="body"/>
          </p:nvPr>
        </p:nvSpPr>
        <p:spPr>
          <a:xfrm>
            <a:off x="60948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57" name="PlaceHolder 3"/>
          <p:cNvSpPr>
            <a:spLocks noGrp="1"/>
          </p:cNvSpPr>
          <p:nvPr>
            <p:ph type="body"/>
          </p:nvPr>
        </p:nvSpPr>
        <p:spPr>
          <a:xfrm>
            <a:off x="623196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58" name="PlaceHolder 4"/>
          <p:cNvSpPr>
            <a:spLocks noGrp="1"/>
          </p:cNvSpPr>
          <p:nvPr>
            <p:ph type="body"/>
          </p:nvPr>
        </p:nvSpPr>
        <p:spPr>
          <a:xfrm>
            <a:off x="609480" y="3682080"/>
            <a:ext cx="1097244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60" name="PlaceHolder 2"/>
          <p:cNvSpPr>
            <a:spLocks noGrp="1"/>
          </p:cNvSpPr>
          <p:nvPr>
            <p:ph type="body"/>
          </p:nvPr>
        </p:nvSpPr>
        <p:spPr>
          <a:xfrm>
            <a:off x="609480" y="1604520"/>
            <a:ext cx="1097244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61" name="PlaceHolder 3"/>
          <p:cNvSpPr>
            <a:spLocks noGrp="1"/>
          </p:cNvSpPr>
          <p:nvPr>
            <p:ph type="body"/>
          </p:nvPr>
        </p:nvSpPr>
        <p:spPr>
          <a:xfrm>
            <a:off x="609480" y="3682080"/>
            <a:ext cx="1097244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63" name="PlaceHolder 2"/>
          <p:cNvSpPr>
            <a:spLocks noGrp="1"/>
          </p:cNvSpPr>
          <p:nvPr>
            <p:ph type="body"/>
          </p:nvPr>
        </p:nvSpPr>
        <p:spPr>
          <a:xfrm>
            <a:off x="60948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64" name="PlaceHolder 3"/>
          <p:cNvSpPr>
            <a:spLocks noGrp="1"/>
          </p:cNvSpPr>
          <p:nvPr>
            <p:ph type="body"/>
          </p:nvPr>
        </p:nvSpPr>
        <p:spPr>
          <a:xfrm>
            <a:off x="623196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65" name="PlaceHolder 4"/>
          <p:cNvSpPr>
            <a:spLocks noGrp="1"/>
          </p:cNvSpPr>
          <p:nvPr>
            <p:ph type="body"/>
          </p:nvPr>
        </p:nvSpPr>
        <p:spPr>
          <a:xfrm>
            <a:off x="6231960" y="368208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66" name="PlaceHolder 5"/>
          <p:cNvSpPr>
            <a:spLocks noGrp="1"/>
          </p:cNvSpPr>
          <p:nvPr>
            <p:ph type="body"/>
          </p:nvPr>
        </p:nvSpPr>
        <p:spPr>
          <a:xfrm>
            <a:off x="609480" y="368208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68" name="PlaceHolder 2"/>
          <p:cNvSpPr>
            <a:spLocks noGrp="1"/>
          </p:cNvSpPr>
          <p:nvPr>
            <p:ph type="body"/>
          </p:nvPr>
        </p:nvSpPr>
        <p:spPr>
          <a:xfrm>
            <a:off x="609480" y="1604520"/>
            <a:ext cx="1097244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69" name="PlaceHolder 3"/>
          <p:cNvSpPr>
            <a:spLocks noGrp="1"/>
          </p:cNvSpPr>
          <p:nvPr>
            <p:ph type="body"/>
          </p:nvPr>
        </p:nvSpPr>
        <p:spPr>
          <a:xfrm>
            <a:off x="609480" y="1604520"/>
            <a:ext cx="1097244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pic>
        <p:nvPicPr>
          <p:cNvPr id="70" name="" descr=""/>
          <p:cNvPicPr/>
          <p:nvPr/>
        </p:nvPicPr>
        <p:blipFill>
          <a:blip r:embed="rId2"/>
          <a:stretch/>
        </p:blipFill>
        <p:spPr>
          <a:xfrm>
            <a:off x="3602880" y="1604520"/>
            <a:ext cx="4984920" cy="3977280"/>
          </a:xfrm>
          <a:prstGeom prst="rect">
            <a:avLst/>
          </a:prstGeom>
          <a:ln>
            <a:noFill/>
          </a:ln>
        </p:spPr>
      </p:pic>
      <p:pic>
        <p:nvPicPr>
          <p:cNvPr id="71" name="" descr=""/>
          <p:cNvPicPr/>
          <p:nvPr/>
        </p:nvPicPr>
        <p:blipFill>
          <a:blip r:embed="rId3"/>
          <a:stretch/>
        </p:blipFill>
        <p:spPr>
          <a:xfrm>
            <a:off x="3602880" y="1604520"/>
            <a:ext cx="4984920" cy="39772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ru-RU"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13" name="PlaceHolder 3"/>
          <p:cNvSpPr>
            <a:spLocks noGrp="1"/>
          </p:cNvSpPr>
          <p:nvPr>
            <p:ph type="body"/>
          </p:nvPr>
        </p:nvSpPr>
        <p:spPr>
          <a:xfrm>
            <a:off x="609480" y="368208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14" name="PlaceHolder 4"/>
          <p:cNvSpPr>
            <a:spLocks noGrp="1"/>
          </p:cNvSpPr>
          <p:nvPr>
            <p:ph type="body"/>
          </p:nvPr>
        </p:nvSpPr>
        <p:spPr>
          <a:xfrm>
            <a:off x="6231960" y="1604520"/>
            <a:ext cx="535428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21040"/>
            <a:ext cx="10972440" cy="1250280"/>
          </a:xfrm>
          <a:prstGeom prst="rect">
            <a:avLst/>
          </a:prstGeom>
        </p:spPr>
        <p:txBody>
          <a:bodyPr lIns="0" rIns="0" tIns="0" bIns="0" anchor="ctr"/>
          <a:p>
            <a:pPr algn="ctr"/>
            <a:endParaRPr b="0" lang="ru-RU" sz="4400" spc="-1" strike="noStrike">
              <a:solidFill>
                <a:srgbClr val="000000"/>
              </a:solidFill>
              <a:uFill>
                <a:solidFill>
                  <a:srgbClr val="ffffff"/>
                </a:solidFill>
              </a:uFill>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p>
            <a:endParaRPr b="0" lang="ru-RU"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4.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p>
            <a:pPr algn="ctr"/>
            <a:r>
              <a:rPr b="0" lang="ru-RU" sz="4400" spc="-1" strike="noStrike">
                <a:solidFill>
                  <a:srgbClr val="000000"/>
                </a:solidFill>
                <a:uFill>
                  <a:solidFill>
                    <a:srgbClr val="ffffff"/>
                  </a:solidFill>
                </a:uFill>
                <a:latin typeface="Arial"/>
              </a:rPr>
              <a:t>Для правки текста заголовка </a:t>
            </a:r>
            <a:r>
              <a:rPr b="0" lang="ru-RU" sz="4400" spc="-1" strike="noStrike">
                <a:solidFill>
                  <a:srgbClr val="000000"/>
                </a:solidFill>
                <a:uFill>
                  <a:solidFill>
                    <a:srgbClr val="ffffff"/>
                  </a:solidFill>
                </a:uFill>
                <a:latin typeface="Arial"/>
              </a:rPr>
              <a:t>щёлкните мышью</a:t>
            </a:r>
            <a:endParaRPr b="0" lang="ru-RU" sz="4400" spc="-1" strike="noStrike">
              <a:solidFill>
                <a:srgbClr val="000000"/>
              </a:solidFill>
              <a:uFill>
                <a:solidFill>
                  <a:srgbClr val="ffffff"/>
                </a:solidFill>
              </a:uFill>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ru-RU" sz="3200" spc="-1" strike="noStrike">
                <a:solidFill>
                  <a:srgbClr val="000000"/>
                </a:solidFill>
                <a:uFill>
                  <a:solidFill>
                    <a:srgbClr val="ffffff"/>
                  </a:solidFill>
                </a:uFill>
                <a:latin typeface="Arial"/>
              </a:rPr>
              <a:t>Для правки структуры щёлкните мышью</a:t>
            </a:r>
            <a:endParaRPr b="0" lang="ru-RU"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ru-RU" sz="2800" spc="-1" strike="noStrike">
                <a:solidFill>
                  <a:srgbClr val="000000"/>
                </a:solidFill>
                <a:uFill>
                  <a:solidFill>
                    <a:srgbClr val="ffffff"/>
                  </a:solidFill>
                </a:uFill>
                <a:latin typeface="Arial"/>
              </a:rPr>
              <a:t>Второй уровень структуры</a:t>
            </a:r>
            <a:endParaRPr b="0" lang="ru-RU"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ru-RU" sz="2400" spc="-1" strike="noStrike">
                <a:solidFill>
                  <a:srgbClr val="000000"/>
                </a:solidFill>
                <a:uFill>
                  <a:solidFill>
                    <a:srgbClr val="ffffff"/>
                  </a:solidFill>
                </a:uFill>
                <a:latin typeface="Arial"/>
              </a:rPr>
              <a:t>Третий уровень структуры</a:t>
            </a:r>
            <a:endParaRPr b="0" lang="ru-RU"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ru-RU" sz="2000" spc="-1" strike="noStrike">
                <a:solidFill>
                  <a:srgbClr val="000000"/>
                </a:solidFill>
                <a:uFill>
                  <a:solidFill>
                    <a:srgbClr val="ffffff"/>
                  </a:solidFill>
                </a:uFill>
                <a:latin typeface="Arial"/>
              </a:rPr>
              <a:t>Четвёртый уровень структуры</a:t>
            </a:r>
            <a:endParaRPr b="0" lang="ru-RU"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ru-RU" sz="2000" spc="-1" strike="noStrike">
                <a:solidFill>
                  <a:srgbClr val="000000"/>
                </a:solidFill>
                <a:uFill>
                  <a:solidFill>
                    <a:srgbClr val="ffffff"/>
                  </a:solidFill>
                </a:uFill>
                <a:latin typeface="Arial"/>
              </a:rPr>
              <a:t>Пятый уровень структуры</a:t>
            </a:r>
            <a:endParaRPr b="0" lang="ru-RU"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ru-RU" sz="2000" spc="-1" strike="noStrike">
                <a:solidFill>
                  <a:srgbClr val="000000"/>
                </a:solidFill>
                <a:uFill>
                  <a:solidFill>
                    <a:srgbClr val="ffffff"/>
                  </a:solidFill>
                </a:uFill>
                <a:latin typeface="Arial"/>
              </a:rPr>
              <a:t>Шестой уровень структуры</a:t>
            </a:r>
            <a:endParaRPr b="0" lang="ru-RU"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ru-RU" sz="2000" spc="-1" strike="noStrike">
                <a:solidFill>
                  <a:srgbClr val="000000"/>
                </a:solidFill>
                <a:uFill>
                  <a:solidFill>
                    <a:srgbClr val="ffffff"/>
                  </a:solidFill>
                </a:uFill>
                <a:latin typeface="Arial"/>
              </a:rPr>
              <a:t>Седьмой уровень структуры</a:t>
            </a:r>
            <a:endParaRPr b="0" lang="ru-RU"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p:spPr>
        <p:txBody>
          <a:bodyPr lIns="0" rIns="0" tIns="0" bIns="0" anchor="ctr"/>
          <a:p>
            <a:pPr algn="ctr"/>
            <a:r>
              <a:rPr b="0" lang="ru-RU" sz="4400" spc="-1" strike="noStrike">
                <a:solidFill>
                  <a:srgbClr val="000000"/>
                </a:solidFill>
                <a:uFill>
                  <a:solidFill>
                    <a:srgbClr val="ffffff"/>
                  </a:solidFill>
                </a:uFill>
                <a:latin typeface="Arial"/>
              </a:rPr>
              <a:t>Для правки текста заголовка щёлкните мышью</a:t>
            </a:r>
            <a:endParaRPr b="0" lang="ru-RU" sz="4400" spc="-1" strike="noStrike">
              <a:solidFill>
                <a:srgbClr val="000000"/>
              </a:solidFill>
              <a:uFill>
                <a:solidFill>
                  <a:srgbClr val="ffffff"/>
                </a:solidFill>
              </a:uFill>
              <a:latin typeface="Arial"/>
            </a:endParaRPr>
          </a:p>
        </p:txBody>
      </p:sp>
      <p:sp>
        <p:nvSpPr>
          <p:cNvPr id="37" name="PlaceHolder 2"/>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ru-RU" sz="3200" spc="-1" strike="noStrike">
                <a:solidFill>
                  <a:srgbClr val="000000"/>
                </a:solidFill>
                <a:uFill>
                  <a:solidFill>
                    <a:srgbClr val="ffffff"/>
                  </a:solidFill>
                </a:uFill>
                <a:latin typeface="Arial"/>
              </a:rPr>
              <a:t>Для правки структуры щёлкните мышью</a:t>
            </a:r>
            <a:endParaRPr b="0" lang="ru-RU"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ru-RU" sz="2800" spc="-1" strike="noStrike">
                <a:solidFill>
                  <a:srgbClr val="000000"/>
                </a:solidFill>
                <a:uFill>
                  <a:solidFill>
                    <a:srgbClr val="ffffff"/>
                  </a:solidFill>
                </a:uFill>
                <a:latin typeface="Arial"/>
              </a:rPr>
              <a:t>Второй уровень структуры</a:t>
            </a:r>
            <a:endParaRPr b="0" lang="ru-RU"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ru-RU" sz="2400" spc="-1" strike="noStrike">
                <a:solidFill>
                  <a:srgbClr val="000000"/>
                </a:solidFill>
                <a:uFill>
                  <a:solidFill>
                    <a:srgbClr val="ffffff"/>
                  </a:solidFill>
                </a:uFill>
                <a:latin typeface="Arial"/>
              </a:rPr>
              <a:t>Третий уровень структуры</a:t>
            </a:r>
            <a:endParaRPr b="0" lang="ru-RU"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ru-RU" sz="2000" spc="-1" strike="noStrike">
                <a:solidFill>
                  <a:srgbClr val="000000"/>
                </a:solidFill>
                <a:uFill>
                  <a:solidFill>
                    <a:srgbClr val="ffffff"/>
                  </a:solidFill>
                </a:uFill>
                <a:latin typeface="Arial"/>
              </a:rPr>
              <a:t>Четвёртый уровень структуры</a:t>
            </a:r>
            <a:endParaRPr b="0" lang="ru-RU"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ru-RU" sz="2000" spc="-1" strike="noStrike">
                <a:solidFill>
                  <a:srgbClr val="000000"/>
                </a:solidFill>
                <a:uFill>
                  <a:solidFill>
                    <a:srgbClr val="ffffff"/>
                  </a:solidFill>
                </a:uFill>
                <a:latin typeface="Arial"/>
              </a:rPr>
              <a:t>Пятый уровень структуры</a:t>
            </a:r>
            <a:endParaRPr b="0" lang="ru-RU"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ru-RU" sz="2000" spc="-1" strike="noStrike">
                <a:solidFill>
                  <a:srgbClr val="000000"/>
                </a:solidFill>
                <a:uFill>
                  <a:solidFill>
                    <a:srgbClr val="ffffff"/>
                  </a:solidFill>
                </a:uFill>
                <a:latin typeface="Arial"/>
              </a:rPr>
              <a:t>Шестой уровень структуры</a:t>
            </a:r>
            <a:endParaRPr b="0" lang="ru-RU"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ru-RU" sz="2000" spc="-1" strike="noStrike">
                <a:solidFill>
                  <a:srgbClr val="000000"/>
                </a:solidFill>
                <a:uFill>
                  <a:solidFill>
                    <a:srgbClr val="ffffff"/>
                  </a:solidFill>
                </a:uFill>
                <a:latin typeface="Arial"/>
              </a:rPr>
              <a:t>Седьмой уровень структуры</a:t>
            </a:r>
            <a:endParaRPr b="0" lang="ru-RU"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CustomShape 1"/>
          <p:cNvSpPr/>
          <p:nvPr/>
        </p:nvSpPr>
        <p:spPr>
          <a:xfrm>
            <a:off x="1523880" y="1041480"/>
            <a:ext cx="9142560" cy="2386080"/>
          </a:xfrm>
          <a:prstGeom prst="rect">
            <a:avLst/>
          </a:prstGeom>
          <a:noFill/>
          <a:ln>
            <a:noFill/>
          </a:ln>
        </p:spPr>
        <p:style>
          <a:lnRef idx="0"/>
          <a:fillRef idx="0"/>
          <a:effectRef idx="0"/>
          <a:fontRef idx="minor"/>
        </p:style>
        <p:txBody>
          <a:bodyPr lIns="90000" rIns="90000" tIns="45000" bIns="45000" anchor="b"/>
          <a:p>
            <a:pPr algn="ctr">
              <a:lnSpc>
                <a:spcPct val="100000"/>
              </a:lnSpc>
            </a:pPr>
            <a:r>
              <a:rPr b="1" lang="ru-RU" sz="6000" spc="-1" strike="noStrike">
                <a:solidFill>
                  <a:srgbClr val="2e75b6"/>
                </a:solidFill>
                <a:uFill>
                  <a:solidFill>
                    <a:srgbClr val="ffffff"/>
                  </a:solidFill>
                </a:uFill>
                <a:latin typeface="Cambria"/>
                <a:ea typeface="DejaVu Sans"/>
              </a:rPr>
              <a:t>Scaled Agile Framework</a:t>
            </a:r>
            <a:endParaRPr b="0" lang="ru-RU" sz="1800" spc="-1" strike="noStrike">
              <a:solidFill>
                <a:srgbClr val="000000"/>
              </a:solidFill>
              <a:uFill>
                <a:solidFill>
                  <a:srgbClr val="ffffff"/>
                </a:solidFill>
              </a:uFill>
              <a:latin typeface="Arial"/>
            </a:endParaRPr>
          </a:p>
        </p:txBody>
      </p:sp>
      <p:sp>
        <p:nvSpPr>
          <p:cNvPr id="78" name="CustomShape 2"/>
          <p:cNvSpPr/>
          <p:nvPr/>
        </p:nvSpPr>
        <p:spPr>
          <a:xfrm>
            <a:off x="1523880" y="3602160"/>
            <a:ext cx="9142560" cy="1654200"/>
          </a:xfrm>
          <a:prstGeom prst="rect">
            <a:avLst/>
          </a:prstGeom>
          <a:noFill/>
          <a:ln>
            <a:noFill/>
          </a:ln>
        </p:spPr>
        <p:style>
          <a:lnRef idx="0"/>
          <a:fillRef idx="0"/>
          <a:effectRef idx="0"/>
          <a:fontRef idx="minor"/>
        </p:style>
        <p:txBody>
          <a:bodyPr lIns="90000" rIns="90000" tIns="45000" bIns="45000"/>
          <a:p>
            <a:pPr algn="ctr">
              <a:lnSpc>
                <a:spcPct val="100000"/>
              </a:lnSpc>
            </a:pPr>
            <a:r>
              <a:rPr b="0" lang="ru-RU" sz="2400" spc="-1" strike="noStrike">
                <a:solidFill>
                  <a:srgbClr val="535353"/>
                </a:solidFill>
                <a:uFill>
                  <a:solidFill>
                    <a:srgbClr val="ffffff"/>
                  </a:solidFill>
                </a:uFill>
                <a:latin typeface="Calibri"/>
                <a:ea typeface="DejaVu Sans"/>
              </a:rPr>
              <a:t>(SAFe ®)</a:t>
            </a:r>
            <a:endParaRPr b="0" lang="ru-RU" sz="1800" spc="-1" strike="noStrike">
              <a:solidFill>
                <a:srgbClr val="000000"/>
              </a:solidFill>
              <a:uFill>
                <a:solidFill>
                  <a:srgbClr val="ffffff"/>
                </a:solidFill>
              </a:uFill>
              <a:latin typeface="Arial"/>
            </a:endParaRPr>
          </a:p>
        </p:txBody>
      </p:sp>
    </p:spTree>
  </p:cSld>
  <p:transition spd="med" advTm="10000">
    <p:wipe dir="u"/>
  </p:transition>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Full SAFe</a:t>
            </a:r>
            <a:endParaRPr b="0" lang="ru-RU" sz="1800" spc="-1" strike="noStrike">
              <a:solidFill>
                <a:srgbClr val="000000"/>
              </a:solidFill>
              <a:uFill>
                <a:solidFill>
                  <a:srgbClr val="ffffff"/>
                </a:solidFill>
              </a:uFill>
              <a:latin typeface="Arial"/>
            </a:endParaRPr>
          </a:p>
        </p:txBody>
      </p:sp>
      <p:sp>
        <p:nvSpPr>
          <p:cNvPr id="97" name="CustomShape 2"/>
          <p:cNvSpPr/>
          <p:nvPr/>
        </p:nvSpPr>
        <p:spPr>
          <a:xfrm>
            <a:off x="1562040" y="1825560"/>
            <a:ext cx="9790200" cy="4349880"/>
          </a:xfrm>
          <a:prstGeom prst="rect">
            <a:avLst/>
          </a:prstGeom>
          <a:noFill/>
          <a:ln>
            <a:noFill/>
          </a:ln>
        </p:spPr>
        <p:style>
          <a:lnRef idx="0"/>
          <a:fillRef idx="0"/>
          <a:effectRef idx="0"/>
          <a:fontRef idx="minor"/>
        </p:style>
        <p:txBody>
          <a:bodyPr lIns="90000" rIns="90000" tIns="45000" bIns="45000"/>
          <a:p>
            <a:pPr algn="just">
              <a:lnSpc>
                <a:spcPct val="100000"/>
              </a:lnSpc>
            </a:pPr>
            <a:r>
              <a:rPr b="0" lang="ru-RU" sz="2800" spc="-1" strike="noStrike">
                <a:solidFill>
                  <a:srgbClr val="000000"/>
                </a:solidFill>
                <a:uFill>
                  <a:solidFill>
                    <a:srgbClr val="ffffff"/>
                  </a:solidFill>
                </a:uFill>
                <a:latin typeface="Calibri"/>
                <a:ea typeface="DejaVu Sans"/>
              </a:rPr>
              <a:t>Complete configuration SAFe is the most complete version of the Framework. It supports enterprises that create and support large integrated solutions that require hundreds or more people, and includes all levels of SAFe: team, program, large solution and portfolio. Larger enterprises may require multiple instances of various SAFe configurations.</a:t>
            </a:r>
            <a:endParaRPr b="0" lang="ru-RU" sz="1800" spc="-1" strike="noStrike">
              <a:solidFill>
                <a:srgbClr val="000000"/>
              </a:solidFill>
              <a:uFill>
                <a:solidFill>
                  <a:srgbClr val="ffffff"/>
                </a:solidFill>
              </a:uFill>
              <a:latin typeface="Arial"/>
            </a:endParaRPr>
          </a:p>
        </p:txBody>
      </p:sp>
    </p:spTree>
  </p:cSld>
  <p:transition spd="med" advTm="10000">
    <p:wipe dir="u"/>
  </p:transition>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Full SAFe</a:t>
            </a:r>
            <a:endParaRPr b="0" lang="ru-RU" sz="1800" spc="-1" strike="noStrike">
              <a:solidFill>
                <a:srgbClr val="000000"/>
              </a:solidFill>
              <a:uFill>
                <a:solidFill>
                  <a:srgbClr val="ffffff"/>
                </a:solidFill>
              </a:uFill>
              <a:latin typeface="Arial"/>
            </a:endParaRPr>
          </a:p>
        </p:txBody>
      </p:sp>
      <p:pic>
        <p:nvPicPr>
          <p:cNvPr id="99" name="Объект 3" descr=""/>
          <p:cNvPicPr/>
          <p:nvPr/>
        </p:nvPicPr>
        <p:blipFill>
          <a:blip r:embed="rId1"/>
          <a:stretch/>
        </p:blipFill>
        <p:spPr>
          <a:xfrm>
            <a:off x="3346920" y="1825560"/>
            <a:ext cx="6981840" cy="4882320"/>
          </a:xfrm>
          <a:prstGeom prst="rect">
            <a:avLst/>
          </a:prstGeom>
          <a:ln>
            <a:noFill/>
          </a:ln>
        </p:spPr>
      </p:pic>
    </p:spTree>
  </p:cSld>
  <p:transition spd="med" advTm="10000">
    <p:wipe dir="u"/>
  </p:transition>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The Spanning Palette</a:t>
            </a:r>
            <a:endParaRPr b="0" lang="ru-RU" sz="1800" spc="-1" strike="noStrike">
              <a:solidFill>
                <a:srgbClr val="000000"/>
              </a:solidFill>
              <a:uFill>
                <a:solidFill>
                  <a:srgbClr val="ffffff"/>
                </a:solidFill>
              </a:uFill>
              <a:latin typeface="Arial"/>
            </a:endParaRPr>
          </a:p>
        </p:txBody>
      </p:sp>
      <p:sp>
        <p:nvSpPr>
          <p:cNvPr id="101" name="CustomShape 2"/>
          <p:cNvSpPr/>
          <p:nvPr/>
        </p:nvSpPr>
        <p:spPr>
          <a:xfrm>
            <a:off x="3114000" y="1825560"/>
            <a:ext cx="8238600" cy="3832200"/>
          </a:xfrm>
          <a:prstGeom prst="rect">
            <a:avLst/>
          </a:prstGeom>
          <a:noFill/>
          <a:ln>
            <a:noFill/>
          </a:ln>
        </p:spPr>
        <p:style>
          <a:lnRef idx="0"/>
          <a:fillRef idx="0"/>
          <a:effectRef idx="0"/>
          <a:fontRef idx="minor"/>
        </p:style>
        <p:txBody>
          <a:bodyPr lIns="90000" rIns="90000" tIns="45000" bIns="45000"/>
          <a:p>
            <a:pPr marL="228600" indent="-227160" algn="just">
              <a:lnSpc>
                <a:spcPct val="100000"/>
              </a:lnSpc>
              <a:buClr>
                <a:srgbClr val="a5a5a5"/>
              </a:buClr>
              <a:buFont typeface="Arial"/>
              <a:buChar char="•"/>
            </a:pPr>
            <a:r>
              <a:rPr b="0" lang="ru-RU" sz="2200" spc="-1" strike="noStrike">
                <a:solidFill>
                  <a:srgbClr val="000000"/>
                </a:solidFill>
                <a:uFill>
                  <a:solidFill>
                    <a:srgbClr val="ffffff"/>
                  </a:solidFill>
                </a:uFill>
                <a:latin typeface="Calibri"/>
                <a:ea typeface="DejaVu Sans"/>
              </a:rPr>
              <a:t>Metrics. The main measure in SAFe is the objective measurement of working solutions. In addition, SAFe defines some additional intermediate and long-term indicators, as well as metrics that teams, programs and portfolios can use to measure progress.</a:t>
            </a:r>
            <a:endParaRPr b="0" lang="ru-RU" sz="1800" spc="-1" strike="noStrike">
              <a:solidFill>
                <a:srgbClr val="000000"/>
              </a:solidFill>
              <a:uFill>
                <a:solidFill>
                  <a:srgbClr val="ffffff"/>
                </a:solidFill>
              </a:uFill>
              <a:latin typeface="Arial"/>
            </a:endParaRPr>
          </a:p>
          <a:p>
            <a:pPr marL="228600" indent="-227160" algn="just">
              <a:lnSpc>
                <a:spcPct val="100000"/>
              </a:lnSpc>
              <a:buClr>
                <a:srgbClr val="a5a5a5"/>
              </a:buClr>
              <a:buFont typeface="Arial"/>
              <a:buChar char="•"/>
            </a:pPr>
            <a:r>
              <a:rPr b="0" lang="ru-RU" sz="2200" spc="-1" strike="noStrike">
                <a:solidFill>
                  <a:srgbClr val="000000"/>
                </a:solidFill>
                <a:uFill>
                  <a:solidFill>
                    <a:srgbClr val="ffffff"/>
                  </a:solidFill>
                </a:uFill>
                <a:latin typeface="Calibri"/>
                <a:ea typeface="DejaVu Sans"/>
              </a:rPr>
              <a:t>Shared Services - Represents special roles that are necessary for the success of an ART or value stream, but which cannot be allocated for a full day of any particular sequence.</a:t>
            </a:r>
            <a:endParaRPr b="0" lang="ru-RU" sz="1800" spc="-1" strike="noStrike">
              <a:solidFill>
                <a:srgbClr val="000000"/>
              </a:solidFill>
              <a:uFill>
                <a:solidFill>
                  <a:srgbClr val="ffffff"/>
                </a:solidFill>
              </a:uFill>
              <a:latin typeface="Arial"/>
            </a:endParaRPr>
          </a:p>
          <a:p>
            <a:pPr marL="228600" indent="-227160" algn="just">
              <a:lnSpc>
                <a:spcPct val="100000"/>
              </a:lnSpc>
              <a:buClr>
                <a:srgbClr val="a5a5a5"/>
              </a:buClr>
              <a:buFont typeface="Arial"/>
              <a:buChar char="•"/>
            </a:pPr>
            <a:r>
              <a:rPr b="0" lang="ru-RU" sz="2200" spc="-1" strike="noStrike">
                <a:solidFill>
                  <a:srgbClr val="000000"/>
                </a:solidFill>
                <a:uFill>
                  <a:solidFill>
                    <a:srgbClr val="ffffff"/>
                  </a:solidFill>
                </a:uFill>
                <a:latin typeface="Calibri"/>
                <a:ea typeface="DejaVu Sans"/>
              </a:rPr>
              <a:t>Community of Practice (CoP). A community of practice is an informal group of team members and other experts within the framework of a program or enterprise who are called upon to share practical knowledge in one or more relevant areas.</a:t>
            </a:r>
            <a:endParaRPr b="0" lang="ru-RU" sz="1800" spc="-1" strike="noStrike">
              <a:solidFill>
                <a:srgbClr val="000000"/>
              </a:solidFill>
              <a:uFill>
                <a:solidFill>
                  <a:srgbClr val="ffffff"/>
                </a:solidFill>
              </a:uFill>
              <a:latin typeface="Arial"/>
            </a:endParaRPr>
          </a:p>
        </p:txBody>
      </p:sp>
      <p:pic>
        <p:nvPicPr>
          <p:cNvPr id="102" name="Рисунок 3" descr=""/>
          <p:cNvPicPr/>
          <p:nvPr/>
        </p:nvPicPr>
        <p:blipFill>
          <a:blip r:embed="rId1"/>
          <a:stretch/>
        </p:blipFill>
        <p:spPr>
          <a:xfrm>
            <a:off x="672120" y="1690560"/>
            <a:ext cx="2193840" cy="4127760"/>
          </a:xfrm>
          <a:prstGeom prst="rect">
            <a:avLst/>
          </a:prstGeom>
          <a:ln>
            <a:noFill/>
          </a:ln>
        </p:spPr>
      </p:pic>
    </p:spTree>
  </p:cSld>
  <p:transition spd="med" advTm="10000">
    <p:wipe dir="u"/>
  </p:transition>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43560" y="-28800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The Spanning Palette</a:t>
            </a:r>
            <a:endParaRPr b="0" lang="ru-RU" sz="1800" spc="-1" strike="noStrike">
              <a:solidFill>
                <a:srgbClr val="000000"/>
              </a:solidFill>
              <a:uFill>
                <a:solidFill>
                  <a:srgbClr val="ffffff"/>
                </a:solidFill>
              </a:uFill>
              <a:latin typeface="Arial"/>
            </a:endParaRPr>
          </a:p>
        </p:txBody>
      </p:sp>
      <p:sp>
        <p:nvSpPr>
          <p:cNvPr id="104" name="CustomShape 2"/>
          <p:cNvSpPr/>
          <p:nvPr/>
        </p:nvSpPr>
        <p:spPr>
          <a:xfrm>
            <a:off x="73800" y="715680"/>
            <a:ext cx="12118320" cy="4252320"/>
          </a:xfrm>
          <a:prstGeom prst="rect">
            <a:avLst/>
          </a:prstGeom>
          <a:noFill/>
          <a:ln>
            <a:noFill/>
          </a:ln>
        </p:spPr>
        <p:style>
          <a:lnRef idx="0"/>
          <a:fillRef idx="0"/>
          <a:effectRef idx="0"/>
          <a:fontRef idx="minor"/>
        </p:style>
        <p:txBody>
          <a:bodyPr lIns="90000" rIns="90000" tIns="45000" bIns="45000"/>
          <a:p>
            <a:pPr marL="228600" indent="-227160" algn="just">
              <a:lnSpc>
                <a:spcPct val="10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Milestones - A milestone is used to track progress towards a specific goal or event. These include fixed date, program growth (PI), and learning steps.</a:t>
            </a:r>
            <a:endParaRPr b="0" lang="ru-RU" sz="1800" spc="-1" strike="noStrike">
              <a:solidFill>
                <a:srgbClr val="000000"/>
              </a:solidFill>
              <a:uFill>
                <a:solidFill>
                  <a:srgbClr val="ffffff"/>
                </a:solidFill>
              </a:uFill>
              <a:latin typeface="Arial"/>
            </a:endParaRPr>
          </a:p>
          <a:p>
            <a:pPr marL="228600" indent="-227160" algn="just">
              <a:lnSpc>
                <a:spcPct val="10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a:t>
            </a:r>
            <a:r>
              <a:rPr b="0" lang="ru-RU" sz="2800" spc="-1" strike="noStrike">
                <a:solidFill>
                  <a:srgbClr val="000000"/>
                </a:solidFill>
                <a:uFill>
                  <a:solidFill>
                    <a:srgbClr val="ffffff"/>
                  </a:solidFill>
                </a:uFill>
                <a:latin typeface="Calibri"/>
                <a:ea typeface="DejaVu Sans"/>
              </a:rPr>
              <a:t>Roadmap” - “Roadmap” displays the planned results of ART and the value stream and the main steps in the timeline.</a:t>
            </a:r>
            <a:endParaRPr b="0" lang="ru-RU" sz="1800" spc="-1" strike="noStrike">
              <a:solidFill>
                <a:srgbClr val="000000"/>
              </a:solidFill>
              <a:uFill>
                <a:solidFill>
                  <a:srgbClr val="ffffff"/>
                </a:solidFill>
              </a:uFill>
              <a:latin typeface="Arial"/>
            </a:endParaRPr>
          </a:p>
          <a:p>
            <a:pPr marL="228600" indent="-227160" algn="just">
              <a:lnSpc>
                <a:spcPct val="10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Vision - Vision describes the future vision of a solution that will be developed, reflecting the needs of customers and stakeholders, as well as the features and capabilities that are offered to meet these needs.</a:t>
            </a:r>
            <a:endParaRPr b="0" lang="ru-RU" sz="1800" spc="-1" strike="noStrike">
              <a:solidFill>
                <a:srgbClr val="000000"/>
              </a:solidFill>
              <a:uFill>
                <a:solidFill>
                  <a:srgbClr val="ffffff"/>
                </a:solidFill>
              </a:uFill>
              <a:latin typeface="Arial"/>
            </a:endParaRPr>
          </a:p>
          <a:p>
            <a:pPr marL="228600" indent="-227160" algn="just">
              <a:lnSpc>
                <a:spcPct val="10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The system team is a dedicated Agile team that helps create and use the Agile development environment, including continuous integration, test automation, and delivery pipeline automation.</a:t>
            </a:r>
            <a:endParaRPr b="0" lang="ru-RU" sz="1800" spc="-1" strike="noStrike">
              <a:solidFill>
                <a:srgbClr val="000000"/>
              </a:solidFill>
              <a:uFill>
                <a:solidFill>
                  <a:srgbClr val="ffffff"/>
                </a:solidFill>
              </a:uFill>
              <a:latin typeface="Arial"/>
            </a:endParaRPr>
          </a:p>
          <a:p>
            <a:pPr marL="228600" indent="-227160" algn="just">
              <a:lnSpc>
                <a:spcPct val="10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 </a:t>
            </a:r>
            <a:endParaRPr b="0" lang="ru-RU" sz="1800" spc="-1" strike="noStrike">
              <a:solidFill>
                <a:srgbClr val="000000"/>
              </a:solidFill>
              <a:uFill>
                <a:solidFill>
                  <a:srgbClr val="ffffff"/>
                </a:solidFill>
              </a:uFill>
              <a:latin typeface="Arial"/>
            </a:endParaRPr>
          </a:p>
        </p:txBody>
      </p:sp>
    </p:spTree>
  </p:cSld>
  <p:transition spd="med" advTm="10000">
    <p:wipe dir="u"/>
  </p:transition>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CustomShape 1"/>
          <p:cNvSpPr/>
          <p:nvPr/>
        </p:nvSpPr>
        <p:spPr>
          <a:xfrm>
            <a:off x="144000" y="-31608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The Foundation</a:t>
            </a:r>
            <a:endParaRPr b="0" lang="ru-RU" sz="1800" spc="-1" strike="noStrike">
              <a:solidFill>
                <a:srgbClr val="000000"/>
              </a:solidFill>
              <a:uFill>
                <a:solidFill>
                  <a:srgbClr val="ffffff"/>
                </a:solidFill>
              </a:uFill>
              <a:latin typeface="Arial"/>
            </a:endParaRPr>
          </a:p>
        </p:txBody>
      </p:sp>
      <p:sp>
        <p:nvSpPr>
          <p:cNvPr id="106" name="CustomShape 2"/>
          <p:cNvSpPr/>
          <p:nvPr/>
        </p:nvSpPr>
        <p:spPr>
          <a:xfrm>
            <a:off x="73800" y="1224000"/>
            <a:ext cx="12022200" cy="4074840"/>
          </a:xfrm>
          <a:prstGeom prst="rect">
            <a:avLst/>
          </a:prstGeom>
          <a:noFill/>
          <a:ln>
            <a:noFill/>
          </a:ln>
        </p:spPr>
        <p:style>
          <a:lnRef idx="0"/>
          <a:fillRef idx="0"/>
          <a:effectRef idx="0"/>
          <a:fontRef idx="minor"/>
        </p:style>
        <p:txBody>
          <a:bodyPr lIns="90000" rIns="90000" tIns="45000" bIns="45000"/>
          <a:p>
            <a:pPr marL="228600" indent="-227160" algn="just">
              <a:lnSpc>
                <a:spcPct val="10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Lean-Agile Leaders - Management is primarily responsible for business results. Leaders must be trained and then become instructors of these more subtle ways of thinking and acting. To this end, SAFe describes a new leadership style demonstrated by company managers.</a:t>
            </a:r>
            <a:endParaRPr b="0" lang="ru-RU" sz="1800" spc="-1" strike="noStrike">
              <a:solidFill>
                <a:srgbClr val="000000"/>
              </a:solidFill>
              <a:uFill>
                <a:solidFill>
                  <a:srgbClr val="ffffff"/>
                </a:solidFill>
              </a:uFill>
              <a:latin typeface="Arial"/>
            </a:endParaRPr>
          </a:p>
          <a:p>
            <a:pPr marL="228600" indent="-227160" algn="just">
              <a:lnSpc>
                <a:spcPct val="10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Core Values ​​- Four core values ​​define the belief system for SAFe: alignment, built-in quality, transparency, and program execution.</a:t>
            </a:r>
            <a:endParaRPr b="0" lang="ru-RU" sz="1800" spc="-1" strike="noStrike">
              <a:solidFill>
                <a:srgbClr val="000000"/>
              </a:solidFill>
              <a:uFill>
                <a:solidFill>
                  <a:srgbClr val="ffffff"/>
                </a:solidFill>
              </a:uFill>
              <a:latin typeface="Arial"/>
            </a:endParaRPr>
          </a:p>
          <a:p>
            <a:pPr marL="228600" indent="-227160" algn="just">
              <a:lnSpc>
                <a:spcPct val="10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Lean-Agile Mindset - Lean-Agile Leaders are students and teachers throughout life. They understand and adhere to the principles and practices of Lean and Agile.</a:t>
            </a:r>
            <a:endParaRPr b="0" lang="ru-RU" sz="1800" spc="-1" strike="noStrike">
              <a:solidFill>
                <a:srgbClr val="000000"/>
              </a:solidFill>
              <a:uFill>
                <a:solidFill>
                  <a:srgbClr val="ffffff"/>
                </a:solidFill>
              </a:uFill>
              <a:latin typeface="Arial"/>
            </a:endParaRPr>
          </a:p>
          <a:p>
            <a:pPr marL="228600" indent="-227160" algn="just">
              <a:lnSpc>
                <a:spcPct val="10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 </a:t>
            </a:r>
            <a:endParaRPr b="0" lang="ru-RU" sz="1800" spc="-1" strike="noStrike">
              <a:solidFill>
                <a:srgbClr val="000000"/>
              </a:solidFill>
              <a:uFill>
                <a:solidFill>
                  <a:srgbClr val="ffffff"/>
                </a:solidFill>
              </a:uFill>
              <a:latin typeface="Arial"/>
            </a:endParaRPr>
          </a:p>
        </p:txBody>
      </p:sp>
      <p:pic>
        <p:nvPicPr>
          <p:cNvPr id="107" name="Рисунок 3" descr=""/>
          <p:cNvPicPr/>
          <p:nvPr/>
        </p:nvPicPr>
        <p:blipFill>
          <a:blip r:embed="rId1"/>
          <a:stretch/>
        </p:blipFill>
        <p:spPr>
          <a:xfrm>
            <a:off x="1973880" y="773640"/>
            <a:ext cx="6666120" cy="522360"/>
          </a:xfrm>
          <a:prstGeom prst="rect">
            <a:avLst/>
          </a:prstGeom>
          <a:ln>
            <a:noFill/>
          </a:ln>
        </p:spPr>
      </p:pic>
    </p:spTree>
  </p:cSld>
  <p:transition spd="med" advTm="10000">
    <p:wipe dir="u"/>
  </p:transition>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What is SAFe?</a:t>
            </a:r>
            <a:endParaRPr b="0" lang="ru-RU" sz="1800" spc="-1" strike="noStrike">
              <a:solidFill>
                <a:srgbClr val="000000"/>
              </a:solidFill>
              <a:uFill>
                <a:solidFill>
                  <a:srgbClr val="ffffff"/>
                </a:solidFill>
              </a:uFill>
              <a:latin typeface="Arial"/>
            </a:endParaRPr>
          </a:p>
        </p:txBody>
      </p:sp>
      <p:sp>
        <p:nvSpPr>
          <p:cNvPr id="80" name="CustomShape 2"/>
          <p:cNvSpPr/>
          <p:nvPr/>
        </p:nvSpPr>
        <p:spPr>
          <a:xfrm>
            <a:off x="1562040" y="1825560"/>
            <a:ext cx="9790200" cy="4349880"/>
          </a:xfrm>
          <a:prstGeom prst="rect">
            <a:avLst/>
          </a:prstGeom>
          <a:noFill/>
          <a:ln>
            <a:noFill/>
          </a:ln>
        </p:spPr>
        <p:style>
          <a:lnRef idx="0"/>
          <a:fillRef idx="0"/>
          <a:effectRef idx="0"/>
          <a:fontRef idx="minor"/>
        </p:style>
        <p:txBody>
          <a:bodyPr lIns="90000" rIns="90000" tIns="45000" bIns="45000"/>
          <a:p>
            <a:pPr algn="just">
              <a:lnSpc>
                <a:spcPct val="100000"/>
              </a:lnSpc>
            </a:pPr>
            <a:r>
              <a:rPr b="0" lang="ru-RU" sz="2800" spc="-1" strike="noStrike">
                <a:solidFill>
                  <a:srgbClr val="000000"/>
                </a:solidFill>
                <a:uFill>
                  <a:solidFill>
                    <a:srgbClr val="ffffff"/>
                  </a:solidFill>
                </a:uFill>
                <a:latin typeface="Calibri"/>
                <a:ea typeface="DejaVu Sans"/>
              </a:rPr>
              <a:t>The Scaled Agile Framework (SAFe®) is a set of organization and workflow templates designed to guide enterprises in scaling agile and agile practices.</a:t>
            </a:r>
            <a:endParaRPr b="0" lang="ru-RU" sz="1800" spc="-1" strike="noStrike">
              <a:solidFill>
                <a:srgbClr val="000000"/>
              </a:solidFill>
              <a:uFill>
                <a:solidFill>
                  <a:srgbClr val="ffffff"/>
                </a:solidFill>
              </a:uFill>
              <a:latin typeface="Arial"/>
            </a:endParaRPr>
          </a:p>
          <a:p>
            <a:pPr algn="just">
              <a:lnSpc>
                <a:spcPct val="100000"/>
              </a:lnSpc>
            </a:pPr>
            <a:r>
              <a:rPr b="0" lang="ru-RU" sz="2800" spc="-1" strike="noStrike">
                <a:solidFill>
                  <a:srgbClr val="000000"/>
                </a:solidFill>
                <a:uFill>
                  <a:solidFill>
                    <a:srgbClr val="ffffff"/>
                  </a:solidFill>
                </a:uFill>
                <a:latin typeface="Calibri"/>
                <a:ea typeface="DejaVu Sans"/>
              </a:rPr>
              <a:t>SAFe synchronizes alignment, collaboration, and delivery for multiple flexible teams. SAFe, scalable and configurable, allows each organization to adapt it to their business needs.</a:t>
            </a:r>
            <a:endParaRPr b="0" lang="ru-RU" sz="1800" spc="-1" strike="noStrike">
              <a:solidFill>
                <a:srgbClr val="000000"/>
              </a:solidFill>
              <a:uFill>
                <a:solidFill>
                  <a:srgbClr val="ffffff"/>
                </a:solidFill>
              </a:uFill>
              <a:latin typeface="Arial"/>
            </a:endParaRPr>
          </a:p>
          <a:p>
            <a:pPr algn="just">
              <a:lnSpc>
                <a:spcPct val="100000"/>
              </a:lnSpc>
            </a:pPr>
            <a:r>
              <a:rPr b="0" lang="ru-RU" sz="2800" spc="-1" strike="noStrike">
                <a:solidFill>
                  <a:srgbClr val="000000"/>
                </a:solidFill>
                <a:uFill>
                  <a:solidFill>
                    <a:srgbClr val="ffffff"/>
                  </a:solidFill>
                </a:uFill>
                <a:latin typeface="Calibri"/>
                <a:ea typeface="DejaVu Sans"/>
              </a:rPr>
              <a:t>SAFe describes the roles, responsibilities, artifacts, and actions required to implement Lean-Agile development.</a:t>
            </a:r>
            <a:endParaRPr b="0" lang="ru-RU" sz="1800" spc="-1" strike="noStrike">
              <a:solidFill>
                <a:srgbClr val="000000"/>
              </a:solidFill>
              <a:uFill>
                <a:solidFill>
                  <a:srgbClr val="ffffff"/>
                </a:solidFill>
              </a:uFill>
              <a:latin typeface="Arial"/>
            </a:endParaRPr>
          </a:p>
        </p:txBody>
      </p:sp>
    </p:spTree>
  </p:cSld>
  <p:transition spd="med" advTm="10000">
    <p:wipe dir="u"/>
  </p:transition>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SAFe Configurations</a:t>
            </a:r>
            <a:endParaRPr b="0" lang="ru-RU" sz="1800" spc="-1" strike="noStrike">
              <a:solidFill>
                <a:srgbClr val="000000"/>
              </a:solidFill>
              <a:uFill>
                <a:solidFill>
                  <a:srgbClr val="ffffff"/>
                </a:solidFill>
              </a:uFill>
              <a:latin typeface="Arial"/>
            </a:endParaRPr>
          </a:p>
        </p:txBody>
      </p:sp>
      <p:sp>
        <p:nvSpPr>
          <p:cNvPr id="82" name="CustomShape 2"/>
          <p:cNvSpPr/>
          <p:nvPr/>
        </p:nvSpPr>
        <p:spPr>
          <a:xfrm>
            <a:off x="1562040" y="1825560"/>
            <a:ext cx="9790200" cy="4349880"/>
          </a:xfrm>
          <a:prstGeom prst="rect">
            <a:avLst/>
          </a:prstGeom>
          <a:noFill/>
          <a:ln>
            <a:noFill/>
          </a:ln>
        </p:spPr>
        <p:style>
          <a:lnRef idx="0"/>
          <a:fillRef idx="0"/>
          <a:effectRef idx="0"/>
          <a:fontRef idx="minor"/>
        </p:style>
        <p:txBody>
          <a:bodyPr lIns="90000" rIns="90000" tIns="45000" bIns="45000"/>
          <a:p>
            <a:pPr>
              <a:lnSpc>
                <a:spcPct val="100000"/>
              </a:lnSpc>
            </a:pPr>
            <a:r>
              <a:rPr b="0" lang="ru-RU" sz="2800" spc="-1" strike="noStrike">
                <a:solidFill>
                  <a:srgbClr val="000000"/>
                </a:solidFill>
                <a:uFill>
                  <a:solidFill>
                    <a:srgbClr val="ffffff"/>
                  </a:solidFill>
                </a:uFill>
                <a:latin typeface="Calibri"/>
                <a:ea typeface="DejaVu Sans"/>
              </a:rPr>
              <a:t>SAFe supports a full range of development environments with four ready-made configurations:</a:t>
            </a:r>
            <a:endParaRPr b="0" lang="ru-RU" sz="1800" spc="-1" strike="noStrike">
              <a:solidFill>
                <a:srgbClr val="000000"/>
              </a:solidFill>
              <a:uFill>
                <a:solidFill>
                  <a:srgbClr val="ffffff"/>
                </a:solidFill>
              </a:uFill>
              <a:latin typeface="Arial"/>
            </a:endParaRPr>
          </a:p>
          <a:p>
            <a:pPr marL="228600" indent="-227160">
              <a:lnSpc>
                <a:spcPct val="9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Essential SAFe</a:t>
            </a:r>
            <a:endParaRPr b="0" lang="ru-RU" sz="1800" spc="-1" strike="noStrike">
              <a:solidFill>
                <a:srgbClr val="000000"/>
              </a:solidFill>
              <a:uFill>
                <a:solidFill>
                  <a:srgbClr val="ffffff"/>
                </a:solidFill>
              </a:uFill>
              <a:latin typeface="Arial"/>
            </a:endParaRPr>
          </a:p>
          <a:p>
            <a:pPr marL="228600" indent="-227160">
              <a:lnSpc>
                <a:spcPct val="9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Portfolio SAFe</a:t>
            </a:r>
            <a:endParaRPr b="0" lang="ru-RU" sz="1800" spc="-1" strike="noStrike">
              <a:solidFill>
                <a:srgbClr val="000000"/>
              </a:solidFill>
              <a:uFill>
                <a:solidFill>
                  <a:srgbClr val="ffffff"/>
                </a:solidFill>
              </a:uFill>
              <a:latin typeface="Arial"/>
            </a:endParaRPr>
          </a:p>
          <a:p>
            <a:pPr marL="228600" indent="-227160">
              <a:lnSpc>
                <a:spcPct val="9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Large Solution SAFe</a:t>
            </a:r>
            <a:endParaRPr b="0" lang="ru-RU" sz="1800" spc="-1" strike="noStrike">
              <a:solidFill>
                <a:srgbClr val="000000"/>
              </a:solidFill>
              <a:uFill>
                <a:solidFill>
                  <a:srgbClr val="ffffff"/>
                </a:solidFill>
              </a:uFill>
              <a:latin typeface="Arial"/>
            </a:endParaRPr>
          </a:p>
          <a:p>
            <a:pPr marL="228600" indent="-227160">
              <a:lnSpc>
                <a:spcPct val="90000"/>
              </a:lnSpc>
              <a:buClr>
                <a:srgbClr val="a5a5a5"/>
              </a:buClr>
              <a:buFont typeface="Arial"/>
              <a:buChar char="•"/>
            </a:pPr>
            <a:r>
              <a:rPr b="0" lang="ru-RU" sz="2800" spc="-1" strike="noStrike">
                <a:solidFill>
                  <a:srgbClr val="000000"/>
                </a:solidFill>
                <a:uFill>
                  <a:solidFill>
                    <a:srgbClr val="ffffff"/>
                  </a:solidFill>
                </a:uFill>
                <a:latin typeface="Calibri"/>
                <a:ea typeface="DejaVu Sans"/>
              </a:rPr>
              <a:t>Full SAFe</a:t>
            </a:r>
            <a:endParaRPr b="0" lang="ru-RU" sz="1800" spc="-1" strike="noStrike">
              <a:solidFill>
                <a:srgbClr val="000000"/>
              </a:solidFill>
              <a:uFill>
                <a:solidFill>
                  <a:srgbClr val="ffffff"/>
                </a:solidFill>
              </a:uFill>
              <a:latin typeface="Arial"/>
            </a:endParaRPr>
          </a:p>
        </p:txBody>
      </p:sp>
    </p:spTree>
  </p:cSld>
  <p:transition spd="med" advTm="10000">
    <p:wipe dir="u"/>
  </p:transition>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Essential SAFe</a:t>
            </a:r>
            <a:endParaRPr b="0" lang="ru-RU" sz="1800" spc="-1" strike="noStrike">
              <a:solidFill>
                <a:srgbClr val="000000"/>
              </a:solidFill>
              <a:uFill>
                <a:solidFill>
                  <a:srgbClr val="ffffff"/>
                </a:solidFill>
              </a:uFill>
              <a:latin typeface="Arial"/>
            </a:endParaRPr>
          </a:p>
        </p:txBody>
      </p:sp>
      <p:sp>
        <p:nvSpPr>
          <p:cNvPr id="84" name="CustomShape 2"/>
          <p:cNvSpPr/>
          <p:nvPr/>
        </p:nvSpPr>
        <p:spPr>
          <a:xfrm>
            <a:off x="1562040" y="1825560"/>
            <a:ext cx="9790200" cy="4349880"/>
          </a:xfrm>
          <a:prstGeom prst="rect">
            <a:avLst/>
          </a:prstGeom>
          <a:noFill/>
          <a:ln>
            <a:noFill/>
          </a:ln>
        </p:spPr>
        <p:style>
          <a:lnRef idx="0"/>
          <a:fillRef idx="0"/>
          <a:effectRef idx="0"/>
          <a:fontRef idx="minor"/>
        </p:style>
        <p:txBody>
          <a:bodyPr lIns="90000" rIns="90000" tIns="45000" bIns="45000"/>
          <a:p>
            <a:pPr algn="just">
              <a:lnSpc>
                <a:spcPct val="100000"/>
              </a:lnSpc>
            </a:pPr>
            <a:r>
              <a:rPr b="0" lang="ru-RU" sz="2800" spc="-1" strike="noStrike">
                <a:solidFill>
                  <a:srgbClr val="000000"/>
                </a:solidFill>
                <a:uFill>
                  <a:solidFill>
                    <a:srgbClr val="ffffff"/>
                  </a:solidFill>
                </a:uFill>
                <a:latin typeface="Calibri"/>
                <a:ea typeface="DejaVu Sans"/>
              </a:rPr>
              <a:t>Essential SAFe configuration is the heart of the platform and is the easiest starting point to implement. This is the main building block for all other SAFe configurations and describes the most important elements needed to realize most of the benefits of the Framework. Together, the team and program levels form an organizational structure called the Agile Release Train (ART), where agile teams, key stakeholders, and other resources are allocated to fulfill an important ongoing task.</a:t>
            </a:r>
            <a:endParaRPr b="0" lang="ru-RU" sz="1800" spc="-1" strike="noStrike">
              <a:solidFill>
                <a:srgbClr val="000000"/>
              </a:solidFill>
              <a:uFill>
                <a:solidFill>
                  <a:srgbClr val="ffffff"/>
                </a:solidFill>
              </a:uFill>
              <a:latin typeface="Arial"/>
            </a:endParaRPr>
          </a:p>
        </p:txBody>
      </p:sp>
    </p:spTree>
  </p:cSld>
  <p:transition spd="med" advTm="10000">
    <p:wipe dir="u"/>
  </p:transition>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Essential SAFe</a:t>
            </a:r>
            <a:endParaRPr b="0" lang="ru-RU" sz="1800" spc="-1" strike="noStrike">
              <a:solidFill>
                <a:srgbClr val="000000"/>
              </a:solidFill>
              <a:uFill>
                <a:solidFill>
                  <a:srgbClr val="ffffff"/>
                </a:solidFill>
              </a:uFill>
              <a:latin typeface="Arial"/>
            </a:endParaRPr>
          </a:p>
        </p:txBody>
      </p:sp>
      <p:sp>
        <p:nvSpPr>
          <p:cNvPr id="86" name="CustomShape 2"/>
          <p:cNvSpPr/>
          <p:nvPr/>
        </p:nvSpPr>
        <p:spPr>
          <a:xfrm>
            <a:off x="1512000" y="1296000"/>
            <a:ext cx="9790200" cy="496080"/>
          </a:xfrm>
          <a:prstGeom prst="rect">
            <a:avLst/>
          </a:prstGeom>
          <a:noFill/>
          <a:ln>
            <a:noFill/>
          </a:ln>
        </p:spPr>
        <p:style>
          <a:lnRef idx="0"/>
          <a:fillRef idx="0"/>
          <a:effectRef idx="0"/>
          <a:fontRef idx="minor"/>
        </p:style>
        <p:txBody>
          <a:bodyPr lIns="90000" rIns="90000" tIns="45000" bIns="45000"/>
          <a:p>
            <a:pPr>
              <a:lnSpc>
                <a:spcPct val="100000"/>
              </a:lnSpc>
            </a:pPr>
            <a:r>
              <a:rPr b="0" lang="ru-RU" sz="2800" spc="-1" strike="noStrike">
                <a:solidFill>
                  <a:srgbClr val="000000"/>
                </a:solidFill>
                <a:uFill>
                  <a:solidFill>
                    <a:srgbClr val="ffffff"/>
                  </a:solidFill>
                </a:uFill>
                <a:latin typeface="Calibri"/>
                <a:ea typeface="DejaVu Sans"/>
              </a:rPr>
              <a:t>Essential SAFe consists of the command and program levels.</a:t>
            </a:r>
            <a:endParaRPr b="0" lang="ru-RU" sz="1800" spc="-1" strike="noStrike">
              <a:solidFill>
                <a:srgbClr val="000000"/>
              </a:solidFill>
              <a:uFill>
                <a:solidFill>
                  <a:srgbClr val="ffffff"/>
                </a:solidFill>
              </a:uFill>
              <a:latin typeface="Arial"/>
            </a:endParaRPr>
          </a:p>
        </p:txBody>
      </p:sp>
      <p:pic>
        <p:nvPicPr>
          <p:cNvPr id="87" name="Рисунок 1" descr=""/>
          <p:cNvPicPr/>
          <p:nvPr/>
        </p:nvPicPr>
        <p:blipFill>
          <a:blip r:embed="rId1"/>
          <a:stretch/>
        </p:blipFill>
        <p:spPr>
          <a:xfrm>
            <a:off x="504360" y="2323080"/>
            <a:ext cx="11206800" cy="4418280"/>
          </a:xfrm>
          <a:prstGeom prst="rect">
            <a:avLst/>
          </a:prstGeom>
          <a:ln>
            <a:noFill/>
          </a:ln>
        </p:spPr>
      </p:pic>
    </p:spTree>
  </p:cSld>
  <p:transition spd="med" advTm="10000">
    <p:wipe dir="u"/>
  </p:transition>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CustomShape 1"/>
          <p:cNvSpPr/>
          <p:nvPr/>
        </p:nvSpPr>
        <p:spPr>
          <a:xfrm>
            <a:off x="720000" y="-144000"/>
            <a:ext cx="9028440" cy="100800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Large Solution SAFe</a:t>
            </a:r>
            <a:endParaRPr b="0" lang="ru-RU" sz="1800" spc="-1" strike="noStrike">
              <a:solidFill>
                <a:srgbClr val="000000"/>
              </a:solidFill>
              <a:uFill>
                <a:solidFill>
                  <a:srgbClr val="ffffff"/>
                </a:solidFill>
              </a:uFill>
              <a:latin typeface="Arial"/>
            </a:endParaRPr>
          </a:p>
        </p:txBody>
      </p:sp>
      <p:sp>
        <p:nvSpPr>
          <p:cNvPr id="89" name="CustomShape 2"/>
          <p:cNvSpPr/>
          <p:nvPr/>
        </p:nvSpPr>
        <p:spPr>
          <a:xfrm>
            <a:off x="216000" y="809640"/>
            <a:ext cx="11734200" cy="4734360"/>
          </a:xfrm>
          <a:prstGeom prst="rect">
            <a:avLst/>
          </a:prstGeom>
          <a:noFill/>
          <a:ln>
            <a:noFill/>
          </a:ln>
        </p:spPr>
        <p:style>
          <a:lnRef idx="0"/>
          <a:fillRef idx="0"/>
          <a:effectRef idx="0"/>
          <a:fontRef idx="minor"/>
        </p:style>
        <p:txBody>
          <a:bodyPr lIns="90000" rIns="90000" tIns="45000" bIns="45000"/>
          <a:p>
            <a:pPr algn="just">
              <a:lnSpc>
                <a:spcPct val="100000"/>
              </a:lnSpc>
            </a:pPr>
            <a:r>
              <a:rPr b="0" lang="ru-RU" sz="2800" spc="-1" strike="noStrike">
                <a:solidFill>
                  <a:srgbClr val="000000"/>
                </a:solidFill>
                <a:uFill>
                  <a:solidFill>
                    <a:srgbClr val="ffffff"/>
                  </a:solidFill>
                </a:uFill>
                <a:latin typeface="Calibri"/>
                <a:ea typeface="DejaVu Sans"/>
              </a:rPr>
              <a:t>SAFe configuration for large solutions is designed to develop the largest and most complex solutions, which usually require several Agile releases and vendors, but do not require portfolio-level considerations. This is characteristic of industries such as aerospace and defense, automotive and government, where the main issue is a major decision, not portfolio management.</a:t>
            </a:r>
            <a:endParaRPr b="0" lang="ru-RU" sz="1800" spc="-1" strike="noStrike">
              <a:solidFill>
                <a:srgbClr val="000000"/>
              </a:solidFill>
              <a:uFill>
                <a:solidFill>
                  <a:srgbClr val="ffffff"/>
                </a:solidFill>
              </a:uFill>
              <a:latin typeface="Arial"/>
            </a:endParaRPr>
          </a:p>
          <a:p>
            <a:pPr algn="just">
              <a:lnSpc>
                <a:spcPct val="100000"/>
              </a:lnSpc>
            </a:pPr>
            <a:r>
              <a:rPr b="0" lang="ru-RU" sz="2800" spc="-1" strike="noStrike">
                <a:solidFill>
                  <a:srgbClr val="000000"/>
                </a:solidFill>
                <a:uFill>
                  <a:solidFill>
                    <a:srgbClr val="ffffff"/>
                  </a:solidFill>
                </a:uFill>
                <a:latin typeface="Calibri"/>
                <a:ea typeface="DejaVu Sans"/>
              </a:rPr>
              <a:t>The organizational structure of a high-level solution of the Solution Train helps enterprises that face the most serious problems - create large-scale multidisciplinary software, equipment and complex IT systems. Creating these solutions requires additional roles, artifacts, events, and coordination. Enterprises that create largely independent systems or those that can be built with several hundred practitioners may not need this configuration.</a:t>
            </a:r>
            <a:endParaRPr b="0" lang="ru-RU" sz="1800" spc="-1" strike="noStrike">
              <a:solidFill>
                <a:srgbClr val="000000"/>
              </a:solidFill>
              <a:uFill>
                <a:solidFill>
                  <a:srgbClr val="ffffff"/>
                </a:solidFill>
              </a:uFill>
              <a:latin typeface="Arial"/>
            </a:endParaRPr>
          </a:p>
        </p:txBody>
      </p:sp>
    </p:spTree>
  </p:cSld>
  <p:transition spd="med" advTm="10000">
    <p:wipe dir="u"/>
  </p:transition>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Large Solution SAFe</a:t>
            </a:r>
            <a:endParaRPr b="0" lang="ru-RU" sz="1800" spc="-1" strike="noStrike">
              <a:solidFill>
                <a:srgbClr val="000000"/>
              </a:solidFill>
              <a:uFill>
                <a:solidFill>
                  <a:srgbClr val="ffffff"/>
                </a:solidFill>
              </a:uFill>
              <a:latin typeface="Arial"/>
            </a:endParaRPr>
          </a:p>
        </p:txBody>
      </p:sp>
      <p:pic>
        <p:nvPicPr>
          <p:cNvPr id="91" name="Объект 1" descr=""/>
          <p:cNvPicPr/>
          <p:nvPr/>
        </p:nvPicPr>
        <p:blipFill>
          <a:blip r:embed="rId1"/>
          <a:stretch/>
        </p:blipFill>
        <p:spPr>
          <a:xfrm>
            <a:off x="2324160" y="1590840"/>
            <a:ext cx="8800920" cy="4901040"/>
          </a:xfrm>
          <a:prstGeom prst="rect">
            <a:avLst/>
          </a:prstGeom>
          <a:ln>
            <a:noFill/>
          </a:ln>
        </p:spPr>
      </p:pic>
    </p:spTree>
  </p:cSld>
  <p:transition spd="med" advTm="10000">
    <p:wipe dir="u"/>
  </p:transition>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Portfolio SAFe</a:t>
            </a:r>
            <a:endParaRPr b="0" lang="ru-RU" sz="1800" spc="-1" strike="noStrike">
              <a:solidFill>
                <a:srgbClr val="000000"/>
              </a:solidFill>
              <a:uFill>
                <a:solidFill>
                  <a:srgbClr val="ffffff"/>
                </a:solidFill>
              </a:uFill>
              <a:latin typeface="Arial"/>
            </a:endParaRPr>
          </a:p>
        </p:txBody>
      </p:sp>
      <p:sp>
        <p:nvSpPr>
          <p:cNvPr id="93" name="CustomShape 2"/>
          <p:cNvSpPr/>
          <p:nvPr/>
        </p:nvSpPr>
        <p:spPr>
          <a:xfrm>
            <a:off x="1562040" y="1825560"/>
            <a:ext cx="9790200" cy="4349880"/>
          </a:xfrm>
          <a:prstGeom prst="rect">
            <a:avLst/>
          </a:prstGeom>
          <a:noFill/>
          <a:ln>
            <a:noFill/>
          </a:ln>
        </p:spPr>
        <p:style>
          <a:lnRef idx="0"/>
          <a:fillRef idx="0"/>
          <a:effectRef idx="0"/>
          <a:fontRef idx="minor"/>
        </p:style>
        <p:txBody>
          <a:bodyPr lIns="90000" rIns="90000" tIns="45000" bIns="45000"/>
          <a:p>
            <a:pPr algn="just">
              <a:lnSpc>
                <a:spcPct val="100000"/>
              </a:lnSpc>
            </a:pPr>
            <a:r>
              <a:rPr b="0" lang="ru-RU" sz="2800" spc="-1" strike="noStrike">
                <a:solidFill>
                  <a:srgbClr val="000000"/>
                </a:solidFill>
                <a:uFill>
                  <a:solidFill>
                    <a:srgbClr val="ffffff"/>
                  </a:solidFill>
                </a:uFill>
                <a:latin typeface="Calibri"/>
                <a:ea typeface="DejaVu Sans"/>
              </a:rPr>
              <a:t>Portfolio SAFe configuration helps align portfolio execution with enterprise strategy by organizing agile development around a value stream through one or more value stream. It provides business agility through principles and practices for portfolio strategy and investment finance, Agile portfolio operations and Lean management.</a:t>
            </a:r>
            <a:endParaRPr b="0" lang="ru-RU" sz="1800" spc="-1" strike="noStrike">
              <a:solidFill>
                <a:srgbClr val="000000"/>
              </a:solidFill>
              <a:uFill>
                <a:solidFill>
                  <a:srgbClr val="ffffff"/>
                </a:solidFill>
              </a:uFill>
              <a:latin typeface="Arial"/>
            </a:endParaRPr>
          </a:p>
        </p:txBody>
      </p:sp>
    </p:spTree>
  </p:cSld>
  <p:transition spd="med" advTm="10000">
    <p:wipe dir="u"/>
  </p:transition>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2324160" y="365040"/>
            <a:ext cx="9028440" cy="1324080"/>
          </a:xfrm>
          <a:prstGeom prst="rect">
            <a:avLst/>
          </a:prstGeom>
          <a:noFill/>
          <a:ln>
            <a:noFill/>
          </a:ln>
        </p:spPr>
        <p:style>
          <a:lnRef idx="0"/>
          <a:fillRef idx="0"/>
          <a:effectRef idx="0"/>
          <a:fontRef idx="minor"/>
        </p:style>
        <p:txBody>
          <a:bodyPr lIns="90000" rIns="90000" tIns="45000" bIns="45000" anchor="ctr"/>
          <a:p>
            <a:pPr>
              <a:lnSpc>
                <a:spcPct val="100000"/>
              </a:lnSpc>
            </a:pPr>
            <a:r>
              <a:rPr b="0" lang="ru-RU" sz="4400" spc="-1" strike="noStrike">
                <a:solidFill>
                  <a:srgbClr val="2e75b6"/>
                </a:solidFill>
                <a:uFill>
                  <a:solidFill>
                    <a:srgbClr val="ffffff"/>
                  </a:solidFill>
                </a:uFill>
                <a:latin typeface="Cambria"/>
                <a:ea typeface="DejaVu Sans"/>
              </a:rPr>
              <a:t>Portfolio SAFe</a:t>
            </a:r>
            <a:endParaRPr b="0" lang="ru-RU" sz="1800" spc="-1" strike="noStrike">
              <a:solidFill>
                <a:srgbClr val="000000"/>
              </a:solidFill>
              <a:uFill>
                <a:solidFill>
                  <a:srgbClr val="ffffff"/>
                </a:solidFill>
              </a:uFill>
              <a:latin typeface="Arial"/>
            </a:endParaRPr>
          </a:p>
        </p:txBody>
      </p:sp>
      <p:pic>
        <p:nvPicPr>
          <p:cNvPr id="95" name="Объект 1" descr=""/>
          <p:cNvPicPr/>
          <p:nvPr/>
        </p:nvPicPr>
        <p:blipFill>
          <a:blip r:embed="rId1"/>
          <a:stretch/>
        </p:blipFill>
        <p:spPr>
          <a:xfrm>
            <a:off x="2407680" y="1825560"/>
            <a:ext cx="8944920" cy="4804200"/>
          </a:xfrm>
          <a:prstGeom prst="rect">
            <a:avLst/>
          </a:prstGeom>
          <a:ln>
            <a:noFill/>
          </a:ln>
        </p:spPr>
      </p:pic>
    </p:spTree>
  </p:cSld>
  <p:transition spd="med" advTm="10000">
    <p:wipe dir="u"/>
  </p:transition>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Слайды в оформлении «Облачный шкипер»</Template>
  <TotalTime>6</TotalTime>
  <Application>LibreOffice/5.1.6.2$Linux_X86_64 LibreOffice_project/10m0$Build-2</Application>
  <Words>287</Words>
  <Paragraphs>53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2019-12-12T10:17:11Z</dcterms:created>
  <dc:creator/>
  <dc:description/>
  <dc:language>ru-RU</dc:language>
  <cp:lastModifiedBy/>
  <dcterms:modified xsi:type="dcterms:W3CDTF">2019-12-13T10:37:21Z</dcterms:modified>
  <cp:revision>5</cp:revision>
  <dc:subject/>
  <dc:title>Scaled Agile Framework</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Applications">
    <vt:lpwstr/>
  </property>
  <property fmtid="{D5CDD505-2E9C-101B-9397-08002B2CF9AE}" pid="4" name="CampaignTags">
    <vt:lpwstr/>
  </property>
  <property fmtid="{D5CDD505-2E9C-101B-9397-08002B2CF9AE}" pid="5" name="CategoryTags">
    <vt:lpwstr/>
  </property>
  <property fmtid="{D5CDD505-2E9C-101B-9397-08002B2CF9AE}" pid="6" name="ContentTypeId">
    <vt:lpwstr>0x010100AA3F7D94069FF64A86F7DFF56D60E3BE</vt:lpwstr>
  </property>
  <property fmtid="{D5CDD505-2E9C-101B-9397-08002B2CF9AE}" pid="7" name="FeatureTags">
    <vt:lpwstr/>
  </property>
  <property fmtid="{D5CDD505-2E9C-101B-9397-08002B2CF9AE}" pid="8" name="HiddenCategoryTags">
    <vt:lpwstr/>
  </property>
  <property fmtid="{D5CDD505-2E9C-101B-9397-08002B2CF9AE}" pid="9" name="HiddenSlides">
    <vt:i4>0</vt:i4>
  </property>
  <property fmtid="{D5CDD505-2E9C-101B-9397-08002B2CF9AE}" pid="10" name="HyperlinksChanged">
    <vt:bool>0</vt:bool>
  </property>
  <property fmtid="{D5CDD505-2E9C-101B-9397-08002B2CF9AE}" pid="11" name="InternalTags">
    <vt:lpwstr/>
  </property>
  <property fmtid="{D5CDD505-2E9C-101B-9397-08002B2CF9AE}" pid="12" name="LinksUpToDate">
    <vt:bool>0</vt:bool>
  </property>
  <property fmtid="{D5CDD505-2E9C-101B-9397-08002B2CF9AE}" pid="13" name="LocalizationTags">
    <vt:lpwstr/>
  </property>
  <property fmtid="{D5CDD505-2E9C-101B-9397-08002B2CF9AE}" pid="14" name="MMClips">
    <vt:i4>0</vt:i4>
  </property>
  <property fmtid="{D5CDD505-2E9C-101B-9397-08002B2CF9AE}" pid="15" name="Notes">
    <vt:i4>10</vt:i4>
  </property>
  <property fmtid="{D5CDD505-2E9C-101B-9397-08002B2CF9AE}" pid="16" name="Order">
    <vt:i4>74062900</vt:i4>
  </property>
  <property fmtid="{D5CDD505-2E9C-101B-9397-08002B2CF9AE}" pid="17" name="PresentationFormat">
    <vt:lpwstr>Широкоэкранный</vt:lpwstr>
  </property>
  <property fmtid="{D5CDD505-2E9C-101B-9397-08002B2CF9AE}" pid="18" name="ScaleCrop">
    <vt:bool>0</vt:bool>
  </property>
  <property fmtid="{D5CDD505-2E9C-101B-9397-08002B2CF9AE}" pid="19" name="ScenarioTags">
    <vt:lpwstr/>
  </property>
  <property fmtid="{D5CDD505-2E9C-101B-9397-08002B2CF9AE}" pid="20" name="ShareDoc">
    <vt:bool>0</vt:bool>
  </property>
  <property fmtid="{D5CDD505-2E9C-101B-9397-08002B2CF9AE}" pid="21" name="Slides">
    <vt:i4>14</vt:i4>
  </property>
</Properties>
</file>